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3" r:id="rId8"/>
    <p:sldId id="263" r:id="rId9"/>
    <p:sldId id="268" r:id="rId10"/>
    <p:sldId id="269" r:id="rId11"/>
    <p:sldId id="270" r:id="rId12"/>
    <p:sldId id="264" r:id="rId13"/>
    <p:sldId id="265" r:id="rId14"/>
    <p:sldId id="266" r:id="rId15"/>
    <p:sldId id="267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2E8"/>
    <a:srgbClr val="A892A8"/>
    <a:srgbClr val="B2A2B2"/>
    <a:srgbClr val="003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6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9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2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84346C04-A2C8-08EA-0249-37652C35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258" r="23577" b="-258"/>
          <a:stretch/>
        </p:blipFill>
        <p:spPr>
          <a:xfrm>
            <a:off x="6163733" y="-1"/>
            <a:ext cx="6028267" cy="68935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6EEBD9-2586-B8F4-7A0D-6BD1516107CB}"/>
              </a:ext>
            </a:extLst>
          </p:cNvPr>
          <p:cNvSpPr/>
          <p:nvPr/>
        </p:nvSpPr>
        <p:spPr>
          <a:xfrm>
            <a:off x="0" y="-2"/>
            <a:ext cx="6160685" cy="6893561"/>
          </a:xfrm>
          <a:prstGeom prst="rect">
            <a:avLst/>
          </a:prstGeom>
          <a:solidFill>
            <a:srgbClr val="E8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1669E-E06B-4D12-0808-38BFD166A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737" y="4021017"/>
            <a:ext cx="5040785" cy="2157533"/>
          </a:xfrm>
        </p:spPr>
        <p:txBody>
          <a:bodyPr anchor="t">
            <a:noAutofit/>
          </a:bodyPr>
          <a:lstStyle/>
          <a:p>
            <a:r>
              <a:rPr lang="en-US" sz="1400" i="0" dirty="0">
                <a:cs typeface="Calibri"/>
              </a:rPr>
              <a:t>Group 15</a:t>
            </a:r>
            <a:br>
              <a:rPr lang="en-US" sz="1400" i="0" dirty="0">
                <a:cs typeface="Calibri"/>
              </a:rPr>
            </a:br>
            <a:br>
              <a:rPr lang="en-US" sz="1400" i="0" dirty="0">
                <a:cs typeface="+mn-lt"/>
              </a:rPr>
            </a:br>
            <a:r>
              <a:rPr lang="en-US" sz="1400" i="0" dirty="0">
                <a:ea typeface="+mn-lt"/>
                <a:cs typeface="+mn-lt"/>
              </a:rPr>
              <a:t>Chinmay Dharwad.            002771031</a:t>
            </a:r>
            <a:endParaRPr lang="en-US" sz="1400" i="0" dirty="0">
              <a:cs typeface="Calibri" panose="020F0502020204030204"/>
            </a:endParaRPr>
          </a:p>
          <a:p>
            <a:r>
              <a:rPr lang="en-US" sz="1400" i="0" dirty="0">
                <a:ea typeface="+mn-lt"/>
                <a:cs typeface="+mn-lt"/>
              </a:rPr>
              <a:t>Kishor </a:t>
            </a:r>
            <a:r>
              <a:rPr lang="en-US" sz="1400" i="0" dirty="0" err="1">
                <a:ea typeface="+mn-lt"/>
                <a:cs typeface="+mn-lt"/>
              </a:rPr>
              <a:t>Channal</a:t>
            </a:r>
            <a:r>
              <a:rPr lang="en-US" sz="1400" i="0" dirty="0">
                <a:ea typeface="+mn-lt"/>
                <a:cs typeface="+mn-lt"/>
              </a:rPr>
              <a:t>.                  002737089</a:t>
            </a:r>
            <a:endParaRPr lang="en-US" sz="1400" i="0" dirty="0">
              <a:cs typeface="Calibri" panose="020F0502020204030204"/>
            </a:endParaRPr>
          </a:p>
          <a:p>
            <a:r>
              <a:rPr lang="en-US" sz="1400" i="0" dirty="0">
                <a:ea typeface="+mn-lt"/>
                <a:cs typeface="+mn-lt"/>
              </a:rPr>
              <a:t>Manoj Chandrasekaran.    002767647</a:t>
            </a:r>
            <a:endParaRPr lang="en-US" sz="1400" i="0" dirty="0">
              <a:cs typeface="Calibri" panose="020F0502020204030204"/>
            </a:endParaRPr>
          </a:p>
          <a:p>
            <a:r>
              <a:rPr lang="en-US" sz="1400" i="0" dirty="0" err="1">
                <a:ea typeface="+mn-lt"/>
                <a:cs typeface="+mn-lt"/>
              </a:rPr>
              <a:t>Nagarjun</a:t>
            </a:r>
            <a:r>
              <a:rPr lang="en-US" sz="1400" i="0" dirty="0">
                <a:ea typeface="+mn-lt"/>
                <a:cs typeface="+mn-lt"/>
              </a:rPr>
              <a:t> </a:t>
            </a:r>
            <a:r>
              <a:rPr lang="en-US" sz="1400" i="0" dirty="0" err="1">
                <a:ea typeface="+mn-lt"/>
                <a:cs typeface="+mn-lt"/>
              </a:rPr>
              <a:t>Mallesh</a:t>
            </a:r>
            <a:r>
              <a:rPr lang="en-US" sz="1400" i="0" dirty="0">
                <a:ea typeface="+mn-lt"/>
                <a:cs typeface="+mn-lt"/>
              </a:rPr>
              <a:t>.              002788601</a:t>
            </a:r>
            <a:endParaRPr lang="en-US" sz="1400" i="0" dirty="0">
              <a:cs typeface="Calibri" panose="020F0502020204030204"/>
            </a:endParaRPr>
          </a:p>
          <a:p>
            <a:r>
              <a:rPr lang="en-US" sz="1400" i="0" dirty="0">
                <a:ea typeface="+mn-lt"/>
                <a:cs typeface="+mn-lt"/>
              </a:rPr>
              <a:t>Sanjay Bhaskar Kashyap.   002780659</a:t>
            </a:r>
            <a:endParaRPr lang="en-US" sz="1400" i="0" dirty="0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8C73D-2EF1-8F90-DD5B-B87C3B96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2336917"/>
          </a:xfrm>
        </p:spPr>
        <p:txBody>
          <a:bodyPr anchor="t">
            <a:noAutofit/>
          </a:bodyPr>
          <a:lstStyle/>
          <a:p>
            <a:r>
              <a:rPr lang="en-US" sz="4000" dirty="0" err="1">
                <a:cs typeface="Calibri"/>
              </a:rPr>
              <a:t>DishDrop</a:t>
            </a:r>
            <a:r>
              <a:rPr lang="en-US" sz="4000" dirty="0">
                <a:cs typeface="Calibri"/>
              </a:rPr>
              <a:t> – Food Ordering/Delivery Management System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33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3600" dirty="0">
                <a:cs typeface="Calibri Light"/>
              </a:rPr>
              <a:t>View 2: </a:t>
            </a:r>
            <a:r>
              <a:rPr lang="en-US" sz="3600" dirty="0">
                <a:ea typeface="+mj-lt"/>
                <a:cs typeface="+mj-lt"/>
              </a:rPr>
              <a:t>Display the Restaurant which has sold most number of unique Menu Items in descending order</a:t>
            </a:r>
            <a:endParaRPr lang="en-US" sz="3600" dirty="0"/>
          </a:p>
        </p:txBody>
      </p:sp>
      <p:pic>
        <p:nvPicPr>
          <p:cNvPr id="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A2019E-7C79-33CE-BB37-FF4EFF7C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018" r="-16018"/>
          <a:stretch/>
        </p:blipFill>
        <p:spPr>
          <a:xfrm>
            <a:off x="1672869" y="1932374"/>
            <a:ext cx="8846261" cy="2475349"/>
          </a:xfr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3186D98E-AFC7-B1B9-A551-3071A42E8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8" r="-348"/>
          <a:stretch/>
        </p:blipFill>
        <p:spPr>
          <a:xfrm>
            <a:off x="1547102" y="4763032"/>
            <a:ext cx="9097793" cy="194808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9DC244-CF67-EC3F-85AD-530212AD4C42}"/>
              </a:ext>
            </a:extLst>
          </p:cNvPr>
          <p:cNvSpPr/>
          <p:nvPr/>
        </p:nvSpPr>
        <p:spPr>
          <a:xfrm>
            <a:off x="1557867" y="4402667"/>
            <a:ext cx="9084733" cy="364066"/>
          </a:xfrm>
          <a:custGeom>
            <a:avLst/>
            <a:gdLst>
              <a:gd name="connsiteX0" fmla="*/ 1202266 w 9084733"/>
              <a:gd name="connsiteY0" fmla="*/ 0 h 364066"/>
              <a:gd name="connsiteX1" fmla="*/ 7916333 w 9084733"/>
              <a:gd name="connsiteY1" fmla="*/ 0 h 364066"/>
              <a:gd name="connsiteX2" fmla="*/ 9084733 w 9084733"/>
              <a:gd name="connsiteY2" fmla="*/ 364066 h 364066"/>
              <a:gd name="connsiteX3" fmla="*/ 0 w 9084733"/>
              <a:gd name="connsiteY3" fmla="*/ 364066 h 364066"/>
              <a:gd name="connsiteX4" fmla="*/ 1202266 w 9084733"/>
              <a:gd name="connsiteY4" fmla="*/ 0 h 36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4733" h="364066">
                <a:moveTo>
                  <a:pt x="1202266" y="0"/>
                </a:moveTo>
                <a:lnTo>
                  <a:pt x="7916333" y="0"/>
                </a:lnTo>
                <a:lnTo>
                  <a:pt x="9084733" y="364066"/>
                </a:lnTo>
                <a:lnTo>
                  <a:pt x="0" y="364066"/>
                </a:lnTo>
                <a:lnTo>
                  <a:pt x="1202266" y="0"/>
                </a:lnTo>
                <a:close/>
              </a:path>
            </a:pathLst>
          </a:custGeom>
          <a:gradFill>
            <a:gsLst>
              <a:gs pos="0">
                <a:srgbClr val="A892A8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E7CFB-E3F9-CED3-E08B-09ED5D5AD949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Views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964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3600" dirty="0">
                <a:cs typeface="Calibri Light"/>
              </a:rPr>
              <a:t>View 3: </a:t>
            </a:r>
            <a:r>
              <a:rPr lang="en-US" sz="3600" dirty="0">
                <a:ea typeface="+mj-lt"/>
                <a:cs typeface="+mj-lt"/>
              </a:rPr>
              <a:t>Display the most sold Menu Item in </a:t>
            </a:r>
            <a:br>
              <a:rPr lang="en-US" sz="3600" dirty="0">
                <a:ea typeface="+mj-lt"/>
                <a:cs typeface="+mj-lt"/>
              </a:rPr>
            </a:br>
            <a:r>
              <a:rPr lang="en-US" sz="3600" dirty="0">
                <a:ea typeface="+mj-lt"/>
                <a:cs typeface="+mj-lt"/>
              </a:rPr>
              <a:t>each Restaurant</a:t>
            </a:r>
            <a:endParaRPr lang="en-US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A99C30-881E-9D2E-E9E9-F1FB63D84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87" b="-1687"/>
          <a:stretch/>
        </p:blipFill>
        <p:spPr>
          <a:xfrm>
            <a:off x="1171817" y="1845989"/>
            <a:ext cx="10083383" cy="244548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20271A-6044-7041-0913-0B7EEC025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31" r="-11731"/>
          <a:stretch/>
        </p:blipFill>
        <p:spPr>
          <a:xfrm>
            <a:off x="3746641" y="4691371"/>
            <a:ext cx="4698717" cy="196829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615F8E-429A-377A-84A2-DE095239E468}"/>
              </a:ext>
            </a:extLst>
          </p:cNvPr>
          <p:cNvSpPr/>
          <p:nvPr/>
        </p:nvSpPr>
        <p:spPr>
          <a:xfrm>
            <a:off x="1134533" y="4250267"/>
            <a:ext cx="10151534" cy="431800"/>
          </a:xfrm>
          <a:custGeom>
            <a:avLst/>
            <a:gdLst>
              <a:gd name="connsiteX0" fmla="*/ 0 w 10151534"/>
              <a:gd name="connsiteY0" fmla="*/ 0 h 431800"/>
              <a:gd name="connsiteX1" fmla="*/ 10151534 w 10151534"/>
              <a:gd name="connsiteY1" fmla="*/ 0 h 431800"/>
              <a:gd name="connsiteX2" fmla="*/ 6841067 w 10151534"/>
              <a:gd name="connsiteY2" fmla="*/ 431800 h 431800"/>
              <a:gd name="connsiteX3" fmla="*/ 3056467 w 10151534"/>
              <a:gd name="connsiteY3" fmla="*/ 431800 h 431800"/>
              <a:gd name="connsiteX4" fmla="*/ 0 w 10151534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34" h="431800">
                <a:moveTo>
                  <a:pt x="0" y="0"/>
                </a:moveTo>
                <a:lnTo>
                  <a:pt x="10151534" y="0"/>
                </a:lnTo>
                <a:lnTo>
                  <a:pt x="6841067" y="431800"/>
                </a:lnTo>
                <a:lnTo>
                  <a:pt x="3056467" y="431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892A8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70318-87F1-563B-DE36-749B365376BA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Views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059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Trigger 1: </a:t>
            </a:r>
            <a:r>
              <a:rPr lang="en-US" sz="4000" dirty="0">
                <a:ea typeface="+mj-lt"/>
                <a:cs typeface="+mj-lt"/>
              </a:rPr>
              <a:t>To check if the </a:t>
            </a:r>
            <a:r>
              <a:rPr lang="en-US" sz="4000" dirty="0" err="1">
                <a:ea typeface="+mj-lt"/>
                <a:cs typeface="+mj-lt"/>
              </a:rPr>
              <a:t>OrderTime</a:t>
            </a:r>
            <a:r>
              <a:rPr lang="en-US" sz="4000" dirty="0">
                <a:ea typeface="+mj-lt"/>
                <a:cs typeface="+mj-lt"/>
              </a:rPr>
              <a:t> does not exceed 23:30:00 </a:t>
            </a:r>
            <a:endParaRPr lang="en-US" sz="4000" dirty="0"/>
          </a:p>
        </p:txBody>
      </p: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5E732F-35F7-3D47-0F4D-92C08CBDF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67" y="2898412"/>
            <a:ext cx="11005163" cy="26203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827D1-3BA4-CB2B-EF57-88E598F60295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Triggers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971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Trigger 2: </a:t>
            </a:r>
            <a:r>
              <a:rPr lang="en-US" sz="4000" dirty="0">
                <a:ea typeface="+mj-lt"/>
                <a:cs typeface="+mj-lt"/>
              </a:rPr>
              <a:t>To regulate the inventory based on the Customer Orders</a:t>
            </a:r>
            <a:endParaRPr lang="en-US" sz="4000" dirty="0"/>
          </a:p>
        </p:txBody>
      </p: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45BA26-0234-4A9C-6D47-02FCC537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060" b="-4060"/>
          <a:stretch/>
        </p:blipFill>
        <p:spPr>
          <a:xfrm>
            <a:off x="520567" y="2219096"/>
            <a:ext cx="10975592" cy="391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1E99D-C078-7C20-05F4-C42D02A6220A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Triggers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6125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Trigger 3: </a:t>
            </a:r>
            <a:r>
              <a:rPr lang="en-US" sz="4000" dirty="0">
                <a:ea typeface="+mj-lt"/>
                <a:cs typeface="+mj-lt"/>
              </a:rPr>
              <a:t>To Update the Delivery Time after Order is delivered </a:t>
            </a:r>
            <a:endParaRPr lang="en-US" sz="4000" dirty="0"/>
          </a:p>
        </p:txBody>
      </p: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438DC6-3D7B-1C33-43D4-A5AF90065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1" r="-51"/>
          <a:stretch/>
        </p:blipFill>
        <p:spPr>
          <a:xfrm>
            <a:off x="520568" y="2393469"/>
            <a:ext cx="10936624" cy="39202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52D92-D631-9C3D-A7C4-3444EC6E9050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Triggers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072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Trigger 4: </a:t>
            </a:r>
            <a:r>
              <a:rPr lang="en-US" sz="4000" dirty="0">
                <a:ea typeface="+mj-lt"/>
                <a:cs typeface="+mj-lt"/>
              </a:rPr>
              <a:t>To Update the </a:t>
            </a:r>
            <a:r>
              <a:rPr lang="en-US" sz="4000" dirty="0" err="1">
                <a:ea typeface="+mj-lt"/>
                <a:cs typeface="+mj-lt"/>
              </a:rPr>
              <a:t>OrderPrice</a:t>
            </a:r>
            <a:r>
              <a:rPr lang="en-US" sz="4000" dirty="0">
                <a:ea typeface="+mj-lt"/>
                <a:cs typeface="+mj-lt"/>
              </a:rPr>
              <a:t> based on quantity and unit price</a:t>
            </a:r>
            <a:endParaRPr lang="en-US" sz="4000" dirty="0"/>
          </a:p>
        </p:txBody>
      </p:sp>
      <p:pic>
        <p:nvPicPr>
          <p:cNvPr id="6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030CB4-9EF0-7363-9024-C7EA31A35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94" r="-2494"/>
          <a:stretch/>
        </p:blipFill>
        <p:spPr>
          <a:xfrm>
            <a:off x="508650" y="2164352"/>
            <a:ext cx="10527148" cy="4303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74276-9A8F-2AB2-1858-6B289DDBDE84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Triggers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608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8" y="2400336"/>
            <a:ext cx="3577299" cy="766197"/>
          </a:xfrm>
        </p:spPr>
        <p:txBody>
          <a:bodyPr>
            <a:noAutofit/>
          </a:bodyPr>
          <a:lstStyle/>
          <a:p>
            <a:r>
              <a:rPr lang="en-US" sz="3600" dirty="0">
                <a:cs typeface="Calibri Light"/>
              </a:rPr>
              <a:t>Visualization – Customer Based Analytics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726DF-0BE6-6602-4691-CE73F0B8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34" y="0"/>
            <a:ext cx="79273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3B9628-B44D-7060-302B-32E5A093AE7D}"/>
              </a:ext>
            </a:extLst>
          </p:cNvPr>
          <p:cNvSpPr/>
          <p:nvPr/>
        </p:nvSpPr>
        <p:spPr>
          <a:xfrm>
            <a:off x="448733" y="338667"/>
            <a:ext cx="3815901" cy="499533"/>
          </a:xfrm>
          <a:prstGeom prst="rect">
            <a:avLst/>
          </a:prstGeom>
          <a:solidFill>
            <a:srgbClr val="E8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8AB2E-FE76-F32D-817E-E87939135E7B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Visualizations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982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8" y="2400336"/>
            <a:ext cx="3577299" cy="766197"/>
          </a:xfrm>
        </p:spPr>
        <p:txBody>
          <a:bodyPr>
            <a:noAutofit/>
          </a:bodyPr>
          <a:lstStyle/>
          <a:p>
            <a:r>
              <a:rPr lang="en-US" sz="3600" dirty="0">
                <a:cs typeface="Calibri Light"/>
              </a:rPr>
              <a:t>Visualization – Restaurant Based Analytics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726DF-0BE6-6602-4691-CE73F0B8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34" y="0"/>
            <a:ext cx="79273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3B9628-B44D-7060-302B-32E5A093AE7D}"/>
              </a:ext>
            </a:extLst>
          </p:cNvPr>
          <p:cNvSpPr/>
          <p:nvPr/>
        </p:nvSpPr>
        <p:spPr>
          <a:xfrm>
            <a:off x="448733" y="338667"/>
            <a:ext cx="3815901" cy="499533"/>
          </a:xfrm>
          <a:prstGeom prst="rect">
            <a:avLst/>
          </a:prstGeom>
          <a:solidFill>
            <a:srgbClr val="E8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EF346-DBEB-AD00-E3CB-F364E9FCD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" r="5073"/>
          <a:stretch/>
        </p:blipFill>
        <p:spPr>
          <a:xfrm>
            <a:off x="4264633" y="0"/>
            <a:ext cx="78958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D5EC7-686D-8E0F-0D28-1ACDA763FE8D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Visualizations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984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8" y="2728027"/>
            <a:ext cx="11385884" cy="70097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cs typeface="Calibri Light"/>
              </a:rPr>
              <a:t>Thank you!</a:t>
            </a:r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3DB5A7-3E2D-7FCA-78C4-E484C500BD30}"/>
              </a:ext>
            </a:extLst>
          </p:cNvPr>
          <p:cNvSpPr txBox="1">
            <a:spLocks/>
          </p:cNvSpPr>
          <p:nvPr/>
        </p:nvSpPr>
        <p:spPr>
          <a:xfrm>
            <a:off x="403058" y="3506960"/>
            <a:ext cx="11385884" cy="700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cs typeface="Calibri Light"/>
              </a:rPr>
              <a:t>Happy Eating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9191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Problem Statement and Goals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307D6-60B1-D494-190E-EDF1F3D4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67" y="1655169"/>
            <a:ext cx="11280006" cy="5125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cs typeface="Calibri"/>
              </a:rPr>
              <a:t>Problem Statement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The current food ordering and delivery process is inefficient, leading to customer dissatisfaction and decreased productivity.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The existing system lacks a comprehensive and accurate database management system to track customer orders, menu items, inventory, and delivery information.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A Food Ordering/Delivery Management System is needed to improve the overall efficiency and accuracy of the food ordering and delivery process by collecting, maintaining, and providing real-time access to transactional and reference data.</a:t>
            </a:r>
          </a:p>
          <a:p>
            <a:r>
              <a:rPr lang="en-US" sz="1800" b="1" dirty="0">
                <a:cs typeface="Calibri"/>
              </a:rPr>
              <a:t>Goals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Improve the food ordering and delivery process to enhance customer satisfaction and increase productivity for delivery services by reducing inefficiencies and inaccuracies.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Implement a comprehensive and accurate database management system to effectively track customer orders, menu items, inventory, and delivery information.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Improve inventory management by implementing real-time data analytics and information.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Establish effective tracking and management of transactional and reference data related to customer orders, menus, inventory, and deliveries.</a:t>
            </a:r>
          </a:p>
          <a:p>
            <a:pPr lvl="1"/>
            <a:endParaRPr lang="en-US" sz="16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E808A-5969-0A94-383E-5004728B2443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 Light"/>
              </a:rPr>
              <a:t>Problem 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098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cs typeface="Calibri Light"/>
              </a:rPr>
              <a:t>Entity Relationship Diagram</a:t>
            </a:r>
            <a:endParaRPr lang="en-US" dirty="0"/>
          </a:p>
        </p:txBody>
      </p:sp>
      <p:pic>
        <p:nvPicPr>
          <p:cNvPr id="6" name="Picture 4" descr="Diagram">
            <a:extLst>
              <a:ext uri="{FF2B5EF4-FFF2-40B4-BE49-F238E27FC236}">
                <a16:creationId xmlns:a16="http://schemas.microsoft.com/office/drawing/2014/main" id="{CB37A047-DD9F-94F2-A5A4-9E3AB6C8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729" y="1674555"/>
            <a:ext cx="10212542" cy="49668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D0EFD-45DF-B04F-4462-327D01D73E02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 Light"/>
              </a:rPr>
              <a:t>Entity Relationship Diagram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8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Function 1: </a:t>
            </a:r>
            <a:r>
              <a:rPr lang="en-US" sz="4000" dirty="0">
                <a:ea typeface="+mj-lt"/>
                <a:cs typeface="+mj-lt"/>
              </a:rPr>
              <a:t>Calculate Total Revenue of </a:t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a Restaurant</a:t>
            </a:r>
            <a:endParaRPr lang="en-US" sz="4000" dirty="0"/>
          </a:p>
        </p:txBody>
      </p:sp>
      <p:pic>
        <p:nvPicPr>
          <p:cNvPr id="6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13AB56-6392-8ABF-69D0-56EE35FD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7" y="2508630"/>
            <a:ext cx="6218419" cy="3096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5" descr="Table, Excel&#10;&#10;Description automatically generated">
            <a:extLst>
              <a:ext uri="{FF2B5EF4-FFF2-40B4-BE49-F238E27FC236}">
                <a16:creationId xmlns:a16="http://schemas.microsoft.com/office/drawing/2014/main" id="{57C3C3AA-CEE1-DF16-5D6E-331242FE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50" y="3000090"/>
            <a:ext cx="4574318" cy="1853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5988F7-40B4-2145-7C0B-64E7896810D3}"/>
              </a:ext>
            </a:extLst>
          </p:cNvPr>
          <p:cNvSpPr/>
          <p:nvPr/>
        </p:nvSpPr>
        <p:spPr>
          <a:xfrm>
            <a:off x="6734450" y="2489200"/>
            <a:ext cx="618067" cy="3115733"/>
          </a:xfrm>
          <a:custGeom>
            <a:avLst/>
            <a:gdLst>
              <a:gd name="connsiteX0" fmla="*/ 0 w 618067"/>
              <a:gd name="connsiteY0" fmla="*/ 0 h 3115733"/>
              <a:gd name="connsiteX1" fmla="*/ 0 w 618067"/>
              <a:gd name="connsiteY1" fmla="*/ 3115733 h 3115733"/>
              <a:gd name="connsiteX2" fmla="*/ 618067 w 618067"/>
              <a:gd name="connsiteY2" fmla="*/ 2353733 h 3115733"/>
              <a:gd name="connsiteX3" fmla="*/ 618067 w 618067"/>
              <a:gd name="connsiteY3" fmla="*/ 516467 h 3115733"/>
              <a:gd name="connsiteX4" fmla="*/ 0 w 618067"/>
              <a:gd name="connsiteY4" fmla="*/ 0 h 311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067" h="3115733">
                <a:moveTo>
                  <a:pt x="0" y="0"/>
                </a:moveTo>
                <a:lnTo>
                  <a:pt x="0" y="3115733"/>
                </a:lnTo>
                <a:lnTo>
                  <a:pt x="618067" y="2353733"/>
                </a:lnTo>
                <a:lnTo>
                  <a:pt x="618067" y="516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A892A8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3AC2C-9AC5-D93E-B9AC-D84BA22331F2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Compute Column based on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736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Function 2: </a:t>
            </a:r>
            <a:r>
              <a:rPr lang="en-US" sz="4000" dirty="0">
                <a:ea typeface="+mj-lt"/>
                <a:cs typeface="+mj-lt"/>
              </a:rPr>
              <a:t>Calculate Most Sold Item of </a:t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a Restaurant</a:t>
            </a:r>
            <a:endParaRPr lang="en-US" sz="4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5988F7-40B4-2145-7C0B-64E7896810D3}"/>
              </a:ext>
            </a:extLst>
          </p:cNvPr>
          <p:cNvSpPr/>
          <p:nvPr/>
        </p:nvSpPr>
        <p:spPr>
          <a:xfrm>
            <a:off x="6734450" y="2489200"/>
            <a:ext cx="618067" cy="3115733"/>
          </a:xfrm>
          <a:custGeom>
            <a:avLst/>
            <a:gdLst>
              <a:gd name="connsiteX0" fmla="*/ 0 w 618067"/>
              <a:gd name="connsiteY0" fmla="*/ 0 h 3115733"/>
              <a:gd name="connsiteX1" fmla="*/ 0 w 618067"/>
              <a:gd name="connsiteY1" fmla="*/ 3115733 h 3115733"/>
              <a:gd name="connsiteX2" fmla="*/ 618067 w 618067"/>
              <a:gd name="connsiteY2" fmla="*/ 2353733 h 3115733"/>
              <a:gd name="connsiteX3" fmla="*/ 618067 w 618067"/>
              <a:gd name="connsiteY3" fmla="*/ 516467 h 3115733"/>
              <a:gd name="connsiteX4" fmla="*/ 0 w 618067"/>
              <a:gd name="connsiteY4" fmla="*/ 0 h 311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067" h="3115733">
                <a:moveTo>
                  <a:pt x="0" y="0"/>
                </a:moveTo>
                <a:lnTo>
                  <a:pt x="0" y="3115733"/>
                </a:lnTo>
                <a:lnTo>
                  <a:pt x="618067" y="2353733"/>
                </a:lnTo>
                <a:lnTo>
                  <a:pt x="618067" y="516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A892A8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A6AE3D-B02D-4860-3A10-BA33395B9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711" y="2489199"/>
            <a:ext cx="6206739" cy="3115733"/>
          </a:xfrm>
        </p:spPr>
      </p:pic>
      <p:pic>
        <p:nvPicPr>
          <p:cNvPr id="3" name="Picture 6" descr="Table, Excel&#10;&#10;Description automatically generated">
            <a:extLst>
              <a:ext uri="{FF2B5EF4-FFF2-40B4-BE49-F238E27FC236}">
                <a16:creationId xmlns:a16="http://schemas.microsoft.com/office/drawing/2014/main" id="{CEB1FD29-05FF-0061-4558-08B213B6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17" y="3017521"/>
            <a:ext cx="4565068" cy="1833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95F8A-0FEF-5989-43B3-E8FB5C0CD66B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Compute Column based on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988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ea typeface="+mn-lt"/>
                <a:cs typeface="+mn-lt"/>
              </a:rPr>
              <a:t>Constraint to not allow a User with the same name and email to register</a:t>
            </a:r>
          </a:p>
        </p:txBody>
      </p:sp>
      <p:pic>
        <p:nvPicPr>
          <p:cNvPr id="8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24DB2FF-77ED-DF06-0399-E006AF27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09" y="2198195"/>
            <a:ext cx="10269509" cy="1956622"/>
          </a:xfrm>
          <a:prstGeom prst="rect">
            <a:avLst/>
          </a:prstGeom>
        </p:spPr>
      </p:pic>
      <p:pic>
        <p:nvPicPr>
          <p:cNvPr id="10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F71645-499E-2066-7FA0-24E4BAD0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8" y="4575139"/>
            <a:ext cx="10269510" cy="1855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8F187-FC35-EF01-2E23-03B6FC11919C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 Light"/>
              </a:rPr>
              <a:t>Table Level CHECK Constraint based on a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394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Column Data Encryption</a:t>
            </a:r>
            <a:endParaRPr lang="en-US" sz="4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C98B25-DB5B-F31B-CBB1-4D78CCFA7F46}"/>
              </a:ext>
            </a:extLst>
          </p:cNvPr>
          <p:cNvSpPr txBox="1">
            <a:spLocks/>
          </p:cNvSpPr>
          <p:nvPr/>
        </p:nvSpPr>
        <p:spPr>
          <a:xfrm>
            <a:off x="520567" y="1752526"/>
            <a:ext cx="11280006" cy="377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Encryption</a:t>
            </a:r>
          </a:p>
        </p:txBody>
      </p:sp>
      <p:pic>
        <p:nvPicPr>
          <p:cNvPr id="2" name="Picture 7" descr="Text&#10;&#10;Description automatically generated">
            <a:extLst>
              <a:ext uri="{FF2B5EF4-FFF2-40B4-BE49-F238E27FC236}">
                <a16:creationId xmlns:a16="http://schemas.microsoft.com/office/drawing/2014/main" id="{2D8BEE76-A1E2-5C12-96A4-7B9A5579A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49" b="-16749"/>
          <a:stretch/>
        </p:blipFill>
        <p:spPr>
          <a:xfrm>
            <a:off x="520567" y="1677628"/>
            <a:ext cx="5610067" cy="4671697"/>
          </a:xfrm>
          <a:prstGeom prst="rect">
            <a:avLst/>
          </a:prstGeom>
        </p:spPr>
      </p:pic>
      <p:pic>
        <p:nvPicPr>
          <p:cNvPr id="3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6E18BC-9419-0C2A-4412-D22CA0F4A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8689" b="-48689"/>
          <a:stretch/>
        </p:blipFill>
        <p:spPr>
          <a:xfrm>
            <a:off x="6313594" y="1261991"/>
            <a:ext cx="5304019" cy="410486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173AA0-1867-9154-17CA-A27A52E0508B}"/>
              </a:ext>
            </a:extLst>
          </p:cNvPr>
          <p:cNvSpPr txBox="1">
            <a:spLocks/>
          </p:cNvSpPr>
          <p:nvPr/>
        </p:nvSpPr>
        <p:spPr>
          <a:xfrm>
            <a:off x="6252050" y="1752526"/>
            <a:ext cx="11280006" cy="377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B3131-1401-31D6-4DB6-1761DEEBCBE5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Encryption and Decryption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465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Encryption and Decryption Output</a:t>
            </a:r>
            <a:endParaRPr lang="en-US" sz="4000" dirty="0"/>
          </a:p>
        </p:txBody>
      </p:sp>
      <p:pic>
        <p:nvPicPr>
          <p:cNvPr id="13" name="Picture 4" descr="Table&#10;&#10;Description automatically generated">
            <a:extLst>
              <a:ext uri="{FF2B5EF4-FFF2-40B4-BE49-F238E27FC236}">
                <a16:creationId xmlns:a16="http://schemas.microsoft.com/office/drawing/2014/main" id="{65E3BCF2-1C55-B1D7-84A7-E5F7746F7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50" b="-7350"/>
          <a:stretch/>
        </p:blipFill>
        <p:spPr>
          <a:xfrm>
            <a:off x="394741" y="1829844"/>
            <a:ext cx="11402518" cy="3320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113CD-7FC2-CFC6-0659-D8F8F0CF5BC0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Encryption and Decryption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779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71CDA2-DA52-1AC5-6044-2BCFF2F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7" y="673136"/>
            <a:ext cx="11385884" cy="700973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View 1: </a:t>
            </a:r>
            <a:r>
              <a:rPr lang="en-US" sz="4000" dirty="0">
                <a:ea typeface="+mj-lt"/>
                <a:cs typeface="+mj-lt"/>
              </a:rPr>
              <a:t>Display Customers with Premium Account who have placed at least one order</a:t>
            </a:r>
            <a:endParaRPr lang="en-US" sz="4000" dirty="0"/>
          </a:p>
        </p:txBody>
      </p:sp>
      <p:pic>
        <p:nvPicPr>
          <p:cNvPr id="2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9E2BA-15C8-45A9-ECE3-67D268845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0126" b="-30126"/>
          <a:stretch/>
        </p:blipFill>
        <p:spPr>
          <a:xfrm>
            <a:off x="520567" y="2002069"/>
            <a:ext cx="11277597" cy="2486344"/>
          </a:xfr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B9DA23C8-F707-9490-8039-16BED285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003" y="4627980"/>
            <a:ext cx="8420724" cy="165329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7E6D1E-AF8E-441A-939B-6287CF74F62D}"/>
              </a:ext>
            </a:extLst>
          </p:cNvPr>
          <p:cNvSpPr/>
          <p:nvPr/>
        </p:nvSpPr>
        <p:spPr>
          <a:xfrm>
            <a:off x="500514" y="4042611"/>
            <a:ext cx="11309684" cy="558265"/>
          </a:xfrm>
          <a:custGeom>
            <a:avLst/>
            <a:gdLst>
              <a:gd name="connsiteX0" fmla="*/ 0 w 11309684"/>
              <a:gd name="connsiteY0" fmla="*/ 0 h 558265"/>
              <a:gd name="connsiteX1" fmla="*/ 11309684 w 11309684"/>
              <a:gd name="connsiteY1" fmla="*/ 0 h 558265"/>
              <a:gd name="connsiteX2" fmla="*/ 9865894 w 11309684"/>
              <a:gd name="connsiteY2" fmla="*/ 558265 h 558265"/>
              <a:gd name="connsiteX3" fmla="*/ 1472665 w 11309684"/>
              <a:gd name="connsiteY3" fmla="*/ 558265 h 558265"/>
              <a:gd name="connsiteX4" fmla="*/ 0 w 11309684"/>
              <a:gd name="connsiteY4" fmla="*/ 0 h 5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9684" h="558265">
                <a:moveTo>
                  <a:pt x="0" y="0"/>
                </a:moveTo>
                <a:lnTo>
                  <a:pt x="11309684" y="0"/>
                </a:lnTo>
                <a:lnTo>
                  <a:pt x="9865894" y="558265"/>
                </a:lnTo>
                <a:lnTo>
                  <a:pt x="1472665" y="55826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A892A8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A54F7-764F-9EA8-6D9F-11A358BE446C}"/>
              </a:ext>
            </a:extLst>
          </p:cNvPr>
          <p:cNvSpPr txBox="1"/>
          <p:nvPr/>
        </p:nvSpPr>
        <p:spPr>
          <a:xfrm>
            <a:off x="422845" y="67733"/>
            <a:ext cx="4965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j-lt"/>
                <a:cs typeface="+mj-lt"/>
              </a:rPr>
              <a:t>Views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78313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395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Bierstadt</vt:lpstr>
      <vt:lpstr>GestaltVTI</vt:lpstr>
      <vt:lpstr>DishDrop – Food Ordering/Delivery Management System</vt:lpstr>
      <vt:lpstr>Problem Statement and Goals</vt:lpstr>
      <vt:lpstr>Entity Relationship Diagram</vt:lpstr>
      <vt:lpstr>Function 1: Calculate Total Revenue of  a Restaurant</vt:lpstr>
      <vt:lpstr>Function 2: Calculate Most Sold Item of  a Restaurant</vt:lpstr>
      <vt:lpstr>Constraint to not allow a User with the same name and email to register</vt:lpstr>
      <vt:lpstr>Column Data Encryption</vt:lpstr>
      <vt:lpstr>Encryption and Decryption Output</vt:lpstr>
      <vt:lpstr>View 1: Display Customers with Premium Account who have placed at least one order</vt:lpstr>
      <vt:lpstr>View 2: Display the Restaurant which has sold most number of unique Menu Items in descending order</vt:lpstr>
      <vt:lpstr>View 3: Display the most sold Menu Item in  each Restaurant</vt:lpstr>
      <vt:lpstr>Trigger 1: To check if the OrderTime does not exceed 23:30:00 </vt:lpstr>
      <vt:lpstr>Trigger 2: To regulate the inventory based on the Customer Orders</vt:lpstr>
      <vt:lpstr>Trigger 3: To Update the Delivery Time after Order is delivered </vt:lpstr>
      <vt:lpstr>Trigger 4: To Update the OrderPrice based on quantity and unit price</vt:lpstr>
      <vt:lpstr>Visualization – Customer Based Analytics</vt:lpstr>
      <vt:lpstr>Visualization – Restaurant Based Analytics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DishDrop – Food Ordering/Delivery Management System</dc:title>
  <dc:creator>Sanjay Bhaskar Kashyap</dc:creator>
  <cp:lastModifiedBy>Manoj Chandra Shekar</cp:lastModifiedBy>
  <cp:revision>3</cp:revision>
  <dcterms:created xsi:type="dcterms:W3CDTF">2023-04-15T05:05:29Z</dcterms:created>
  <dcterms:modified xsi:type="dcterms:W3CDTF">2023-04-15T15:44:36Z</dcterms:modified>
</cp:coreProperties>
</file>